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erriweather" panose="020B0604020202020204" charset="-52"/>
      <p:regular r:id="rId15"/>
      <p:bold r:id="rId16"/>
      <p:italic r:id="rId17"/>
      <p:boldItalic r:id="rId18"/>
    </p:embeddedFont>
    <p:embeddedFont>
      <p:font typeface="Cambria Math" panose="02040503050406030204" pitchFamily="18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402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jpeg>
</file>

<file path=ppt/media/image5.jpeg>
</file>

<file path=ppt/media/image6.g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5562111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3370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684e4645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Google Shape;90;g5684e4645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2675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7c1d27c8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57c1d27c8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0014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68424a7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568424a7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01903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68424a7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568424a7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4047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68424a7a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568424a7a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53701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68424a7a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568424a7a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1231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68424a7a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568424a7a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9088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32363A"/>
                </a:solidFill>
              </a:rPr>
              <a:t>1</a:t>
            </a:r>
            <a:endParaRPr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5028714" y="1995224"/>
            <a:ext cx="4255500" cy="29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Выполнили: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Захватов Дмитрий Сергеевич</a:t>
            </a:r>
          </a:p>
          <a:p>
            <a:pPr lvl="0"/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Савченков Сергей Владимирович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latin typeface="Calibri"/>
                <a:ea typeface="Calibri"/>
                <a:cs typeface="Calibri"/>
                <a:sym typeface="Calibri"/>
              </a:rPr>
              <a:t>МАОУ СОШ № 57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Руководитель: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Байгашов Алексей Сергеевич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БФУ им. И. Канта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02168" cy="1124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i="0" u="none" strike="noStrike" cap="none" dirty="0" smtClean="0">
                <a:solidFill>
                  <a:schemeClr val="lt1"/>
                </a:solidFill>
                <a:latin typeface="Times New Roman" pitchFamily="18" charset="0"/>
                <a:cs typeface="Times New Roman" pitchFamily="18" charset="0"/>
                <a:sym typeface="Calibri"/>
              </a:rPr>
              <a:t>Движение Шарика по </a:t>
            </a:r>
            <a:r>
              <a:rPr lang="ru-RU" dirty="0" smtClean="0">
                <a:solidFill>
                  <a:schemeClr val="lt1"/>
                </a:solidFill>
                <a:latin typeface="Times New Roman" pitchFamily="18" charset="0"/>
                <a:cs typeface="Times New Roman" pitchFamily="18" charset="0"/>
              </a:rPr>
              <a:t>ступенькам</a:t>
            </a:r>
            <a:endParaRPr b="0" i="0" u="none" strike="noStrike" cap="none" dirty="0">
              <a:solidFill>
                <a:schemeClr val="lt1"/>
              </a:solidFill>
              <a:latin typeface="Times New Roman" pitchFamily="18" charset="0"/>
              <a:cs typeface="Times New Roman" pitchFamily="18" charset="0"/>
              <a:sym typeface="Calibri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873736" y="2301265"/>
            <a:ext cx="2811000" cy="3051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Times New Roman"/>
                <a:ea typeface="Times New Roman"/>
                <a:cs typeface="Times New Roman"/>
                <a:sym typeface="Times New Roman"/>
              </a:rPr>
              <a:t>Картиночка, можно </a:t>
            </a:r>
            <a:r>
              <a:rPr lang="ru-RU" sz="1800" dirty="0" err="1">
                <a:latin typeface="Times New Roman"/>
                <a:ea typeface="Times New Roman"/>
                <a:cs typeface="Times New Roman"/>
                <a:sym typeface="Times New Roman"/>
              </a:rPr>
              <a:t>мемасик</a:t>
            </a:r>
            <a:endParaRPr sz="18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Picture 2" descr="https://sun9-65.userapi.com/impg/y1TkwiCQzMpvIxGkA2UhLUcStl5OPBq0lEj2Ig/kwX5pZwGWLo.jpg?size=995x1080&amp;quality=96&amp;sign=bbaa302aca086395974d872cffcfabb6&amp;type=album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261872"/>
            <a:ext cx="5093208" cy="49194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269058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lt1"/>
                </a:solidFill>
              </a:rPr>
              <a:t>Введение</a:t>
            </a:r>
            <a:endParaRPr sz="3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32363A"/>
                </a:solidFill>
              </a:rPr>
              <a:t>2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252174" y="1463009"/>
            <a:ext cx="5639578" cy="43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Исследование тела брошенного с начальной скоростью.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Знание физике о притяжении тела к земле.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Важный вопрос современной физики.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Ключевая роль в различных отраслях жизни.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Рассмотрение траектории движения.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Играет важную роль в повседневной жизни.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92" name="Picture 4" descr="https://thumbs.dreamstime.com/b/ball-going-down-stairs-bouncing-stairway-over-dotted-background-39170671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50350" y="1609721"/>
            <a:ext cx="3139126" cy="400865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lt1"/>
                </a:solidFill>
              </a:rPr>
              <a:t>Постановка дифференциальной задачи</a:t>
            </a:r>
            <a:endParaRPr sz="3600" dirty="0">
              <a:solidFill>
                <a:schemeClr val="lt1"/>
              </a:solidFill>
            </a:endParaRPr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32363A"/>
                </a:solidFill>
              </a:rPr>
              <a:t>3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271150" y="1480075"/>
            <a:ext cx="8609100" cy="12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271150" y="3104147"/>
            <a:ext cx="8974618" cy="1705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latin typeface="Calibri"/>
                <a:ea typeface="Calibri"/>
                <a:cs typeface="Calibri"/>
                <a:sym typeface="Calibri"/>
              </a:rPr>
              <a:t>где </a:t>
            </a:r>
            <a:r>
              <a:rPr lang="en-US" sz="3600" dirty="0" smtClean="0">
                <a:latin typeface="Calibri"/>
                <a:ea typeface="Calibri"/>
                <a:cs typeface="Calibri"/>
                <a:sym typeface="Calibri"/>
              </a:rPr>
              <a:t>m – </a:t>
            </a:r>
            <a:r>
              <a:rPr lang="ru-RU" sz="3600" dirty="0" smtClean="0">
                <a:latin typeface="Calibri"/>
                <a:ea typeface="Calibri"/>
                <a:cs typeface="Calibri"/>
                <a:sym typeface="Calibri"/>
              </a:rPr>
              <a:t>масса одного из тел,</a:t>
            </a:r>
            <a:r>
              <a:rPr lang="en-US" sz="3600" dirty="0" smtClean="0">
                <a:latin typeface="Calibri"/>
                <a:ea typeface="Calibri"/>
                <a:cs typeface="Calibri"/>
                <a:sym typeface="Calibri"/>
              </a:rPr>
              <a:t> g – </a:t>
            </a:r>
            <a:r>
              <a:rPr lang="ru-RU" sz="3600" dirty="0" smtClean="0">
                <a:latin typeface="Calibri"/>
                <a:ea typeface="Calibri"/>
                <a:cs typeface="Calibri"/>
                <a:sym typeface="Calibri"/>
              </a:rPr>
              <a:t>ускорение свободного падения. </a:t>
            </a:r>
            <a:endParaRPr sz="3600" dirty="0"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745957" y="1480075"/>
                <a:ext cx="7074569" cy="8309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5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54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5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5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</m:oMath>
                  </m:oMathPara>
                </a14:m>
                <a:endParaRPr lang="ru-RU" sz="54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957" y="1480075"/>
                <a:ext cx="7074569" cy="83099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87648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lt1"/>
                </a:solidFill>
              </a:rPr>
              <a:t>Начальные условия и численное решение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7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32363A"/>
                </a:solidFill>
              </a:rPr>
              <a:t>4</a:t>
            </a:r>
            <a:endParaRPr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282450" y="1599575"/>
            <a:ext cx="8473500" cy="41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400" dirty="0"/>
              <a:t>Для решения поставленной задачи необходимо определить следующие начальные условия: </a:t>
            </a:r>
            <a:r>
              <a:rPr lang="en-US" sz="2400" dirty="0"/>
              <a:t>X</a:t>
            </a:r>
            <a:r>
              <a:rPr lang="ru-RU" sz="2400" dirty="0"/>
              <a:t>1,</a:t>
            </a:r>
            <a:r>
              <a:rPr lang="en-US" sz="2400" dirty="0"/>
              <a:t>Y</a:t>
            </a:r>
            <a:r>
              <a:rPr lang="ru-RU" sz="2400" dirty="0"/>
              <a:t>1;</a:t>
            </a:r>
            <a:r>
              <a:rPr lang="en-US" sz="2400" dirty="0"/>
              <a:t>X</a:t>
            </a:r>
            <a:r>
              <a:rPr lang="ru-RU" sz="2400" dirty="0"/>
              <a:t>2,</a:t>
            </a:r>
            <a:r>
              <a:rPr lang="en-US" sz="2400" dirty="0"/>
              <a:t>Y</a:t>
            </a:r>
            <a:r>
              <a:rPr lang="ru-RU" sz="2400" dirty="0"/>
              <a:t>2;</a:t>
            </a:r>
            <a:r>
              <a:rPr lang="en-US" sz="2400" dirty="0"/>
              <a:t>VX</a:t>
            </a:r>
            <a:r>
              <a:rPr lang="ru-RU" sz="2400" dirty="0"/>
              <a:t>1,</a:t>
            </a:r>
            <a:r>
              <a:rPr lang="en-US" sz="2400" dirty="0"/>
              <a:t>VY</a:t>
            </a:r>
            <a:r>
              <a:rPr lang="ru-RU" sz="2400" dirty="0"/>
              <a:t>1;</a:t>
            </a:r>
            <a:r>
              <a:rPr lang="en-US" sz="2400" dirty="0"/>
              <a:t>VX</a:t>
            </a:r>
            <a:r>
              <a:rPr lang="ru-RU" sz="2400" dirty="0"/>
              <a:t>2,</a:t>
            </a:r>
            <a:r>
              <a:rPr lang="en-US" sz="2400" dirty="0"/>
              <a:t>VY</a:t>
            </a:r>
            <a:r>
              <a:rPr lang="ru-RU" sz="2400" dirty="0"/>
              <a:t>2, </a:t>
            </a:r>
            <a:r>
              <a:rPr lang="en-US" sz="2400" dirty="0"/>
              <a:t>K</a:t>
            </a:r>
            <a:r>
              <a:rPr lang="ru-RU" sz="2400" dirty="0"/>
              <a:t>,</a:t>
            </a:r>
            <a:r>
              <a:rPr lang="en-US" sz="2400" dirty="0"/>
              <a:t>radius</a:t>
            </a:r>
            <a:r>
              <a:rPr lang="ru-RU" sz="2400" dirty="0"/>
              <a:t>,</a:t>
            </a:r>
            <a:r>
              <a:rPr lang="en-US" sz="2400" dirty="0"/>
              <a:t>m</a:t>
            </a:r>
            <a:r>
              <a:rPr lang="ru-RU" sz="2400" dirty="0"/>
              <a:t>1,</a:t>
            </a:r>
            <a:r>
              <a:rPr lang="en-US" sz="2400" dirty="0"/>
              <a:t>m</a:t>
            </a:r>
            <a:r>
              <a:rPr lang="ru-RU" sz="2400" dirty="0"/>
              <a:t>2,</a:t>
            </a:r>
            <a:r>
              <a:rPr lang="en-US" sz="2400" dirty="0"/>
              <a:t>g</a:t>
            </a:r>
            <a:r>
              <a:rPr lang="ru-RU" sz="2400" dirty="0"/>
              <a:t>. Рассмотрим такие значения параметров, при которых </a:t>
            </a:r>
            <a:r>
              <a:rPr lang="en-US" sz="2400" dirty="0"/>
              <a:t>X</a:t>
            </a:r>
            <a:r>
              <a:rPr lang="ru-RU" sz="2400" dirty="0"/>
              <a:t>1 = -9, </a:t>
            </a:r>
            <a:r>
              <a:rPr lang="en-US" sz="2400" dirty="0"/>
              <a:t>X</a:t>
            </a:r>
            <a:r>
              <a:rPr lang="ru-RU" sz="2400" dirty="0"/>
              <a:t>2 = -6, </a:t>
            </a:r>
            <a:r>
              <a:rPr lang="en-US" sz="2400" dirty="0"/>
              <a:t>Y</a:t>
            </a:r>
            <a:r>
              <a:rPr lang="ru-RU" sz="2400" dirty="0"/>
              <a:t>1 = 1,  </a:t>
            </a:r>
            <a:r>
              <a:rPr lang="en-US" sz="2400" dirty="0"/>
              <a:t>Y</a:t>
            </a:r>
            <a:r>
              <a:rPr lang="ru-RU" sz="2400" dirty="0"/>
              <a:t>2 = 9, </a:t>
            </a:r>
            <a:r>
              <a:rPr lang="en-US" sz="2400" dirty="0"/>
              <a:t>VX</a:t>
            </a:r>
            <a:r>
              <a:rPr lang="ru-RU" sz="2400" dirty="0"/>
              <a:t>1 = 0.5, </a:t>
            </a:r>
            <a:r>
              <a:rPr lang="en-US" sz="2400" dirty="0"/>
              <a:t>VY</a:t>
            </a:r>
            <a:r>
              <a:rPr lang="ru-RU" sz="2400" dirty="0"/>
              <a:t>1 = 0, </a:t>
            </a:r>
            <a:r>
              <a:rPr lang="en-US" sz="2400" dirty="0"/>
              <a:t>VX</a:t>
            </a:r>
            <a:r>
              <a:rPr lang="ru-RU" sz="2400" dirty="0"/>
              <a:t>2 = 0, </a:t>
            </a:r>
            <a:r>
              <a:rPr lang="en-US" sz="2400" dirty="0"/>
              <a:t>VY</a:t>
            </a:r>
            <a:r>
              <a:rPr lang="ru-RU" sz="2400" dirty="0"/>
              <a:t>2 = 0, </a:t>
            </a:r>
            <a:r>
              <a:rPr lang="en-US" sz="2400" dirty="0"/>
              <a:t>m</a:t>
            </a:r>
            <a:r>
              <a:rPr lang="ru-RU" sz="2400" dirty="0"/>
              <a:t>1 = 0.5, </a:t>
            </a:r>
            <a:r>
              <a:rPr lang="en-US" sz="2400" dirty="0"/>
              <a:t>m</a:t>
            </a:r>
            <a:r>
              <a:rPr lang="ru-RU" sz="2400" dirty="0"/>
              <a:t>2 =0.5, </a:t>
            </a:r>
            <a:r>
              <a:rPr lang="en-US" sz="2400" dirty="0"/>
              <a:t>g</a:t>
            </a:r>
            <a:r>
              <a:rPr lang="ru-RU" sz="2400" dirty="0"/>
              <a:t> = 9,81, </a:t>
            </a:r>
            <a:r>
              <a:rPr lang="en-US" sz="2400" dirty="0"/>
              <a:t>K</a:t>
            </a:r>
            <a:r>
              <a:rPr lang="ru-RU" sz="2400" dirty="0"/>
              <a:t>1 = 1, </a:t>
            </a:r>
            <a:r>
              <a:rPr lang="en-US" sz="2400" dirty="0"/>
              <a:t>K</a:t>
            </a:r>
            <a:r>
              <a:rPr lang="ru-RU" sz="2400" dirty="0"/>
              <a:t>2 = 1. Характерно разные результаты можно получить, если учитывать </a:t>
            </a:r>
            <a:r>
              <a:rPr lang="en-US" sz="2400" dirty="0"/>
              <a:t>F</a:t>
            </a:r>
            <a:r>
              <a:rPr lang="ru-RU" sz="2400" dirty="0" err="1"/>
              <a:t>упр</a:t>
            </a:r>
            <a:r>
              <a:rPr lang="ru-RU" sz="2400" dirty="0"/>
              <a:t>, </a:t>
            </a:r>
            <a:r>
              <a:rPr lang="en-US" sz="2400" dirty="0"/>
              <a:t>F</a:t>
            </a:r>
            <a:r>
              <a:rPr lang="ru-RU" sz="2400" dirty="0"/>
              <a:t>тяж, </a:t>
            </a:r>
            <a:r>
              <a:rPr lang="en-US" sz="2400" dirty="0"/>
              <a:t>F</a:t>
            </a:r>
            <a:r>
              <a:rPr lang="ru-RU" sz="2400" dirty="0"/>
              <a:t>тр.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lt1"/>
                </a:solidFill>
              </a:rPr>
              <a:t>Результаты моделирования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32363A"/>
                </a:solidFill>
              </a:rPr>
              <a:t>5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166933" y="1449434"/>
            <a:ext cx="4712885" cy="3812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000" dirty="0"/>
              <a:t>В результате численного моделирования были получены следующие результаты: тело летело под углом к горизонту, падая на ступеньки и отталкиваясь от них, тем самым прыгая по не ровной поверхности. Приведённые графики показывают, что траектория тела напрямую зависит от того как кинули тело, какую массу оно имеет и какую ему задали начальную силу. Как видно из графика, изменение силы, тела и поверхности приводит к другой траектории полета шара.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907" y="1770068"/>
            <a:ext cx="4656009" cy="34920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77336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lt1"/>
                </a:solidFill>
              </a:rPr>
              <a:t>Заключение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32363A"/>
                </a:solidFill>
              </a:rPr>
              <a:t>6</a:t>
            </a:r>
            <a:endParaRPr sz="2400" b="0" i="0" u="none" strike="noStrike" cap="none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146304" y="1332706"/>
            <a:ext cx="8887968" cy="42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Проведённое исследование показало, что движение тела без постороннего вмешательства зависит от силы тяжести. </a:t>
            </a:r>
          </a:p>
          <a:p>
            <a:pPr lvl="0"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Представленное движение возможно только на планете Земля. </a:t>
            </a:r>
          </a:p>
          <a:p>
            <a:pPr lvl="0"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Дальнейшим развитием этой работы может стать движение тела под силой тяжести на других космических телах.</a:t>
            </a:r>
            <a:endParaRPr lang="ru-RU" sz="2400" dirty="0" smtClean="0">
              <a:latin typeface="Times New Roman" pitchFamily="18" charset="0"/>
              <a:ea typeface="Calibri"/>
              <a:cs typeface="Times New Roman" pitchFamily="18" charset="0"/>
              <a:sym typeface="Calibri"/>
            </a:endParaRPr>
          </a:p>
        </p:txBody>
      </p:sp>
      <p:pic>
        <p:nvPicPr>
          <p:cNvPr id="4098" name="Picture 2" descr="https://avatars.mds.yandex.net/get-zen_doc/2816669/pub_5ef75a09c85bc814e900f4af_5ef75b7fa08a7d51ae37ac15/scale_1200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49224" y="3660618"/>
            <a:ext cx="7799831" cy="24505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1148250" y="4481325"/>
            <a:ext cx="69858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60"/>
              <a:buFont typeface="Calibri"/>
              <a:buNone/>
            </a:pPr>
            <a:r>
              <a:rPr lang="ru-RU" sz="36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СПАСИБО ЗА </a:t>
            </a:r>
            <a:r>
              <a:rPr lang="ru-RU" sz="3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В</a:t>
            </a:r>
            <a:r>
              <a:rPr lang="ru-RU" sz="3600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НИМАНИЕ!</a:t>
            </a:r>
            <a:endParaRPr sz="3600" i="0" u="none" strike="noStrike" cap="none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7832558" y="6292516"/>
            <a:ext cx="878305" cy="43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solidFill>
                  <a:srgbClr val="32363A"/>
                </a:solidFill>
              </a:rPr>
              <a:t>7</a:t>
            </a:r>
            <a:endParaRPr sz="2400" b="0" i="0" u="none" strike="noStrike" cap="none" dirty="0">
              <a:solidFill>
                <a:srgbClr val="3236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1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362</Words>
  <Application>Microsoft Office PowerPoint</Application>
  <PresentationFormat>Экран (4:3)</PresentationFormat>
  <Paragraphs>36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Calibri</vt:lpstr>
      <vt:lpstr>Merriweather</vt:lpstr>
      <vt:lpstr>Times New Roman</vt:lpstr>
      <vt:lpstr>Arial</vt:lpstr>
      <vt:lpstr>Cambria Math</vt:lpstr>
      <vt:lpstr>Тема1</vt:lpstr>
      <vt:lpstr>Презентация PowerPoint</vt:lpstr>
      <vt:lpstr>Движение Шарика по ступенькам</vt:lpstr>
      <vt:lpstr>Введение</vt:lpstr>
      <vt:lpstr>Постановка дифференциальной задачи</vt:lpstr>
      <vt:lpstr>Начальные условия и численное решение</vt:lpstr>
      <vt:lpstr>Результаты моделирования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cp:lastModifiedBy>PC</cp:lastModifiedBy>
  <cp:revision>37</cp:revision>
  <dcterms:modified xsi:type="dcterms:W3CDTF">2021-05-22T11:58:25Z</dcterms:modified>
</cp:coreProperties>
</file>